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6" r:id="rId1"/>
  </p:sldMasterIdLst>
  <p:notesMasterIdLst>
    <p:notesMasterId r:id="rId15"/>
  </p:notesMasterIdLst>
  <p:sldIdLst>
    <p:sldId id="257" r:id="rId2"/>
    <p:sldId id="306" r:id="rId3"/>
    <p:sldId id="295" r:id="rId4"/>
    <p:sldId id="307" r:id="rId5"/>
    <p:sldId id="317" r:id="rId6"/>
    <p:sldId id="321" r:id="rId7"/>
    <p:sldId id="325" r:id="rId8"/>
    <p:sldId id="336" r:id="rId9"/>
    <p:sldId id="337" r:id="rId10"/>
    <p:sldId id="338" r:id="rId11"/>
    <p:sldId id="339" r:id="rId12"/>
    <p:sldId id="331" r:id="rId13"/>
    <p:sldId id="33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5050"/>
    <a:srgbClr val="0066FF"/>
    <a:srgbClr val="FF99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4" y="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F45CFB-C23F-4769-8E3B-46267774AA0D}" type="datetimeFigureOut">
              <a:rPr lang="ru-RU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54858E-6730-4CFA-882F-04E69A08170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31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75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4813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7B5634-3C38-455B-83B8-87AC500F258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2C93111-BB72-4D7D-847E-987407F96B37}" type="datetimeFigureOut">
              <a:rPr lang="ru-RU" smtClean="0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B7D51-ADFA-4215-800F-F9825222C9B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580272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C7E66D-161A-45CB-923E-D949B4B1AF23}" type="datetimeFigureOut">
              <a:rPr lang="ru-RU" smtClean="0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86B574-9EE9-4637-A974-2816124D475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0518B9-EDD1-420F-83CF-5F19CEC33E3D}" type="datetimeFigureOut">
              <a:rPr lang="ru-RU" smtClean="0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21BB2-989E-4604-8469-5494FA1FEFC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1C067A-391F-492F-8BFE-90BD7ABADD2F}" type="datetimeFigureOut">
              <a:rPr lang="ru-RU" smtClean="0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5B1404D-CDDC-49F2-8858-4D9BA32F17A4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C1B622-EF8C-47D9-A86B-C54FF7E37CD4}" type="datetimeFigureOut">
              <a:rPr lang="ru-RU" smtClean="0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E8920-F1B0-4DF9-932D-C31F9F12257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8F54DA-28A4-48F7-B5BC-44BA1C927BA2}" type="datetimeFigureOut">
              <a:rPr lang="en-US" smtClean="0"/>
              <a:pPr>
                <a:defRPr/>
              </a:pPr>
              <a:t>10/28/2019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1D5B9-17D5-4480-87CA-860213C91EA5}" type="slidenum">
              <a:rPr lang="en-US" altLang="ru-RU" smtClean="0"/>
              <a:pPr/>
              <a:t>‹#›</a:t>
            </a:fld>
            <a:endParaRPr lang="en-US" alt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6316D2E-442A-4559-9F00-77EDD4D2D01F}" type="datetimeFigureOut">
              <a:rPr lang="ru-RU" smtClean="0"/>
              <a:pPr>
                <a:defRPr/>
              </a:pPr>
              <a:t>28.10.2019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B74BE5-4B66-4FA8-A09C-1E1B6A88DA3B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vitalii4105.narod.ru/77e834dcb534.jpg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96205" y="665956"/>
            <a:ext cx="6696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333399"/>
                </a:solidFill>
              </a:rPr>
              <a:t>ПРАВА РЕБЕНКА И ИХ ЗАЩИТА</a:t>
            </a:r>
          </a:p>
        </p:txBody>
      </p:sp>
      <p:pic>
        <p:nvPicPr>
          <p:cNvPr id="12291" name="Picture 5" descr="Картинка 54 из 640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83" y="1916832"/>
            <a:ext cx="7736921" cy="4645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01" t="9604" r="30373" b="15619"/>
          <a:stretch/>
        </p:blipFill>
        <p:spPr>
          <a:xfrm>
            <a:off x="827584" y="1484784"/>
            <a:ext cx="7200800" cy="4977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87824" y="5445224"/>
            <a:ext cx="23762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Электронный</a:t>
            </a:r>
            <a:r>
              <a:rPr lang="ru-RU" b="1" i="1" dirty="0">
                <a:solidFill>
                  <a:srgbClr val="0070C0"/>
                </a:solidFill>
              </a:rPr>
              <a:t> сервис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104776"/>
      </p:ext>
    </p:extLst>
  </p:cSld>
  <p:clrMapOvr>
    <a:masterClrMapping/>
  </p:clrMapOvr>
  <p:transition spd="slow">
    <p:wheel spokes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599" t="8657" r="17347" b="21453"/>
          <a:stretch/>
        </p:blipFill>
        <p:spPr>
          <a:xfrm>
            <a:off x="664956" y="1700808"/>
            <a:ext cx="7920880" cy="46205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27784" y="3501008"/>
            <a:ext cx="5958052" cy="27363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Электронный</a:t>
            </a:r>
            <a:r>
              <a:rPr lang="ru-RU" b="1" i="1" dirty="0">
                <a:solidFill>
                  <a:srgbClr val="0070C0"/>
                </a:solidFill>
              </a:rPr>
              <a:t> сервис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05612"/>
      </p:ext>
    </p:extLst>
  </p:cSld>
  <p:clrMapOvr>
    <a:masterClrMapping/>
  </p:clrMapOvr>
  <p:transition spd="slow">
    <p:wheel spokes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420" y="2348880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/>
              <a:t>немедленно </a:t>
            </a:r>
            <a:r>
              <a:rPr lang="ru-RU" sz="2000" dirty="0"/>
              <a:t>информировать руководителя образовательного </a:t>
            </a:r>
            <a:r>
              <a:rPr lang="ru-RU" sz="2000" dirty="0" smtClean="0"/>
              <a:t>учреждения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/>
              <a:t>руководитель </a:t>
            </a:r>
            <a:r>
              <a:rPr lang="ru-RU" sz="2000" dirty="0"/>
              <a:t>образовательного учреждения немедленно сообщает </a:t>
            </a:r>
            <a:r>
              <a:rPr lang="ru-RU" sz="2000" dirty="0" smtClean="0"/>
              <a:t>в </a:t>
            </a:r>
            <a:r>
              <a:rPr lang="ru-RU" sz="2000" dirty="0"/>
              <a:t>ОВД и органы опеки и попечительства для проведения обследования условий жизни и воспитания ребенка; </a:t>
            </a:r>
            <a:endParaRPr lang="ru-RU" sz="20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/>
              <a:t>Уполномоченный по </a:t>
            </a:r>
            <a:r>
              <a:rPr lang="ru-RU" sz="2000" dirty="0" smtClean="0"/>
              <a:t>защите прав участников образовательного процесса </a:t>
            </a:r>
            <a:r>
              <a:rPr lang="ru-RU" sz="2000" dirty="0" smtClean="0"/>
              <a:t>с сотрудников ОВД, незамедлительно </a:t>
            </a:r>
            <a:r>
              <a:rPr lang="ru-RU" sz="2000" dirty="0"/>
              <a:t>проводит обследование условий жизни и воспитания </a:t>
            </a:r>
            <a:r>
              <a:rPr lang="ru-RU" sz="2000" dirty="0" smtClean="0"/>
              <a:t>ребенка;</a:t>
            </a:r>
            <a:endParaRPr lang="ru-RU" sz="2000" dirty="0" smtClean="0"/>
          </a:p>
          <a:p>
            <a:pPr marL="457200" indent="-457200">
              <a:spcAft>
                <a:spcPts val="1200"/>
              </a:spcAft>
              <a:buFont typeface="+mj-lt"/>
              <a:buAutoNum type="arabicPeriod"/>
            </a:pPr>
            <a:r>
              <a:rPr lang="ru-RU" sz="2000" dirty="0" smtClean="0"/>
              <a:t>по </a:t>
            </a:r>
            <a:r>
              <a:rPr lang="ru-RU" sz="2000" dirty="0"/>
              <a:t>итогам проведенных мероприятий руководитель образовательного учреждения немедленно направляет в  комиссию по делам несовершеннолетних и защите их прав информацию о выявлении признаков жестокого обращения с </a:t>
            </a:r>
            <a:r>
              <a:rPr lang="ru-RU" sz="2000" dirty="0" smtClean="0"/>
              <a:t>ребенком.</a:t>
            </a:r>
            <a:endParaRPr lang="ru-RU" sz="2000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264604" y="260648"/>
            <a:ext cx="8686800" cy="187220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Действия уполномоченного в случае выявления явных признаков жестокого обращения с </a:t>
            </a:r>
            <a:r>
              <a:rPr lang="ru-RU" b="1" i="1" dirty="0" smtClean="0">
                <a:solidFill>
                  <a:srgbClr val="0070C0"/>
                </a:solidFill>
              </a:rPr>
              <a:t>ребенком</a:t>
            </a:r>
            <a:endParaRPr lang="ru-RU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6154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715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/>
            </a:r>
            <a:br>
              <a:rPr lang="ru-RU" sz="3200" b="1" i="1" dirty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</a:rPr>
            </a:br>
            <a:r>
              <a:rPr lang="ru-RU" sz="3200" b="1" i="1" dirty="0" smtClean="0">
                <a:solidFill>
                  <a:srgbClr val="C00000"/>
                </a:solidFill>
              </a:rPr>
              <a:t>Все </a:t>
            </a:r>
            <a:r>
              <a:rPr lang="ru-RU" sz="3200" b="1" i="1" dirty="0">
                <a:solidFill>
                  <a:srgbClr val="C00000"/>
                </a:solidFill>
              </a:rPr>
              <a:t>формы насилия в отношении детей можно предупредить,</a:t>
            </a:r>
            <a:r>
              <a:rPr lang="ru-RU" sz="3200" dirty="0">
                <a:solidFill>
                  <a:srgbClr val="C00000"/>
                </a:solidFill>
              </a:rPr>
              <a:t/>
            </a:r>
            <a:br>
              <a:rPr lang="ru-RU" sz="3200" dirty="0">
                <a:solidFill>
                  <a:srgbClr val="C00000"/>
                </a:solidFill>
              </a:rPr>
            </a:br>
            <a:r>
              <a:rPr lang="ru-RU" sz="3200" b="1" i="1" dirty="0">
                <a:solidFill>
                  <a:srgbClr val="C00000"/>
                </a:solidFill>
              </a:rPr>
              <a:t> и ни одна из них не может быть оправдана</a:t>
            </a:r>
            <a:r>
              <a:rPr lang="ru-RU" sz="3200" b="1" i="1" dirty="0" smtClean="0">
                <a:solidFill>
                  <a:srgbClr val="C00000"/>
                </a:solidFill>
              </a:rPr>
              <a:t>!</a:t>
            </a:r>
            <a:r>
              <a:rPr lang="ru-RU" sz="4000" b="1" i="1" dirty="0" smtClean="0">
                <a:solidFill>
                  <a:srgbClr val="C00000"/>
                </a:solidFill>
              </a:rPr>
              <a:t/>
            </a:r>
            <a:br>
              <a:rPr lang="ru-RU" sz="4000" b="1" i="1" dirty="0" smtClean="0">
                <a:solidFill>
                  <a:srgbClr val="C00000"/>
                </a:solidFill>
              </a:rPr>
            </a:b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r>
              <a:rPr lang="ru-RU" sz="4000" b="1" i="1" dirty="0">
                <a:solidFill>
                  <a:srgbClr val="C00000"/>
                </a:solidFill>
              </a:rPr>
              <a:t> </a:t>
            </a:r>
            <a:r>
              <a:rPr lang="ru-RU" sz="4000" dirty="0">
                <a:solidFill>
                  <a:srgbClr val="C00000"/>
                </a:solidFill>
              </a:rPr>
              <a:t/>
            </a:r>
            <a:br>
              <a:rPr lang="ru-RU" sz="4000" dirty="0">
                <a:solidFill>
                  <a:srgbClr val="C00000"/>
                </a:solidFill>
              </a:rPr>
            </a:b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C:\23\children - 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0"/>
            <a:ext cx="7848872" cy="4725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19373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84976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безопасности участников </a:t>
            </a: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образовательного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процесса:</a:t>
            </a:r>
          </a:p>
          <a:p>
            <a:endParaRPr lang="ru-RU" sz="3200" dirty="0" smtClean="0"/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dirty="0" smtClean="0"/>
              <a:t>Обеспечение </a:t>
            </a:r>
            <a:r>
              <a:rPr lang="ru-RU" sz="2800" dirty="0"/>
              <a:t>охраны труда работников ДОУ;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dirty="0"/>
              <a:t>Обеспечение охраны жизни и здоровья воспитанников;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dirty="0"/>
              <a:t>Пожарная безопасность;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dirty="0"/>
              <a:t>Гражданская оборона;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dirty="0"/>
              <a:t>Предупреждение и ликвидация чрезвычайных ситуаций;</a:t>
            </a:r>
          </a:p>
          <a:p>
            <a:pPr marL="285750" lvl="0" indent="-285750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ru-RU" sz="2800" dirty="0"/>
              <a:t>Антитеррористическая защита.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12507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222"/>
            <a:ext cx="919642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333399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" charset="0"/>
                <a:cs typeface="Arial" charset="0"/>
              </a:rPr>
              <a:t>Документы, отражающие права детей</a:t>
            </a:r>
          </a:p>
        </p:txBody>
      </p:sp>
      <p:pic>
        <p:nvPicPr>
          <p:cNvPr id="1026" name="Picture 2" descr="http://static.my-shop.ru/product/2/29/289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250" y="946399"/>
            <a:ext cx="19050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omb.ru/jirbis2/images/stories/events/2011-09-15_law/decla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205" y="692697"/>
            <a:ext cx="232675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amtrm.ru/images/decla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575" y="946399"/>
            <a:ext cx="2045368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2" descr="C:\Users\Елена\Desktop\конституция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752" y="3573016"/>
            <a:ext cx="2598823" cy="345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C:\Users\Елена\Desktop\zakon-ob-obrazovanii-20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53342"/>
            <a:ext cx="2548508" cy="357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 descr="C:\Users\Елена\Desktop\bi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53342"/>
            <a:ext cx="2519362" cy="361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535768" y="404664"/>
            <a:ext cx="8497192" cy="1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buClr>
                <a:srgbClr val="0033CC"/>
              </a:buClr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 b="1" i="1" cap="all" dirty="0" err="1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Жестокое</a:t>
            </a:r>
            <a:r>
              <a:rPr lang="en-GB" sz="3600" b="1" i="1" cap="all" dirty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3600" b="1" i="1" cap="all" dirty="0" err="1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обращение</a:t>
            </a:r>
            <a:r>
              <a:rPr lang="en-GB" sz="3600" b="1" i="1" cap="all" dirty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с </a:t>
            </a:r>
            <a:r>
              <a:rPr lang="en-GB" sz="3600" b="1" i="1" cap="all" dirty="0" err="1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детьми</a:t>
            </a:r>
            <a:r>
              <a:rPr lang="en-GB" sz="3600" b="1" i="1" cap="all" dirty="0">
                <a:solidFill>
                  <a:srgbClr val="0070C0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en-GB" sz="3200" dirty="0">
                <a:solidFill>
                  <a:srgbClr val="000000"/>
                </a:solidFill>
                <a:latin typeface="Times New Roman" pitchFamily="18" charset="0"/>
              </a:rPr>
              <a:t>—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действия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(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или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бездействие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родителей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воспитателей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и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других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лиц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наносящее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ущерб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физическому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или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психическому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здоровью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Times New Roman" pitchFamily="18" charset="0"/>
              </a:rPr>
              <a:t>ребенка</a:t>
            </a:r>
            <a:r>
              <a:rPr lang="en-GB" sz="2800" dirty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611535" y="2780927"/>
            <a:ext cx="8064698" cy="271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spcBef>
                <a:spcPts val="1500"/>
              </a:spcBef>
              <a:buFont typeface="Times New Roman" pitchFamily="18" charset="0"/>
              <a:buNone/>
            </a:pPr>
            <a:r>
              <a:rPr lang="en-GB" sz="2400" b="1" dirty="0" err="1">
                <a:solidFill>
                  <a:srgbClr val="000000"/>
                </a:solidFill>
                <a:latin typeface="Times New Roman" pitchFamily="18" charset="0"/>
              </a:rPr>
              <a:t>Выделяют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Times New Roman" pitchFamily="18" charset="0"/>
              </a:rPr>
              <a:t>несколько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Times New Roman" pitchFamily="18" charset="0"/>
              </a:rPr>
              <a:t>видов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Times New Roman" pitchFamily="18" charset="0"/>
              </a:rPr>
              <a:t>жестокого</a:t>
            </a:r>
            <a:r>
              <a:rPr lang="en-GB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Times New Roman" pitchFamily="18" charset="0"/>
              </a:rPr>
              <a:t>обращения</a:t>
            </a:r>
            <a:r>
              <a:rPr lang="en-GB" sz="2400" b="1" dirty="0" smtClean="0">
                <a:solidFill>
                  <a:srgbClr val="000000"/>
                </a:solidFill>
                <a:latin typeface="Times New Roman" pitchFamily="18" charset="0"/>
              </a:rPr>
              <a:t>: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spcBef>
                <a:spcPts val="1500"/>
              </a:spcBef>
              <a:buFont typeface="Wingdings" pitchFamily="2" charset="2"/>
              <a:buChar char="§"/>
            </a:pPr>
            <a:r>
              <a:rPr lang="en-GB" sz="2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</a:rPr>
              <a:t>физическое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</a:rPr>
              <a:t>насилие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spcBef>
                <a:spcPts val="1500"/>
              </a:spcBef>
              <a:buFont typeface="Wingdings" pitchFamily="2" charset="2"/>
              <a:buChar char="§"/>
            </a:pP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сексуальное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</a:rPr>
              <a:t>насилие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spcBef>
                <a:spcPts val="1500"/>
              </a:spcBef>
              <a:buFont typeface="Wingdings" pitchFamily="2" charset="2"/>
              <a:buChar char="§"/>
            </a:pPr>
            <a:r>
              <a:rPr lang="en-GB" sz="2400" dirty="0" err="1">
                <a:solidFill>
                  <a:srgbClr val="000000"/>
                </a:solidFill>
                <a:latin typeface="Times New Roman" pitchFamily="18" charset="0"/>
              </a:rPr>
              <a:t>психическое</a:t>
            </a:r>
            <a:r>
              <a:rPr lang="en-GB" sz="24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</a:rPr>
              <a:t>насилие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 algn="ctr" eaLnBrk="1" hangingPunct="1">
              <a:spcBef>
                <a:spcPts val="1500"/>
              </a:spcBef>
              <a:buFont typeface="Wingdings" pitchFamily="2" charset="2"/>
              <a:buChar char="§"/>
            </a:pP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</a:rPr>
              <a:t>отсутствие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  <a:latin typeface="Times New Roman" pitchFamily="18" charset="0"/>
              </a:rPr>
              <a:t>заботы</a:t>
            </a:r>
            <a:r>
              <a:rPr lang="en-GB" sz="24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en-GB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4" name="Picture 4" descr="i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005">
            <a:off x="6229916" y="4379684"/>
            <a:ext cx="2770137" cy="222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66112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640960" cy="1773238"/>
          </a:xfrm>
        </p:spPr>
        <p:txBody>
          <a:bodyPr>
            <a:normAutofit fontScale="90000"/>
          </a:bodyPr>
          <a:lstStyle/>
          <a:p>
            <a:pPr algn="just" eaLnBrk="1" hangingPunct="1"/>
            <a:r>
              <a:rPr lang="ru-RU" sz="4000" b="1" i="1" dirty="0" smtClean="0">
                <a:solidFill>
                  <a:srgbClr val="0070C0"/>
                </a:solidFill>
              </a:rPr>
              <a:t>Физическое насилие</a:t>
            </a:r>
            <a:r>
              <a:rPr lang="ru-RU" sz="4000" dirty="0" smtClean="0">
                <a:solidFill>
                  <a:srgbClr val="0070C0"/>
                </a:solidFill>
              </a:rPr>
              <a:t> </a:t>
            </a:r>
            <a:r>
              <a:rPr lang="ru-RU" sz="2600" dirty="0" smtClean="0"/>
              <a:t>–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действие или бездействие со стороны родителей или других взрослых, в результате которого физическое и умственное здоровье ребенка нарушается или находится под угрозой повреждения.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492896"/>
            <a:ext cx="8153400" cy="436510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Избиение, истязание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Сотрясение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Удары, пощечины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Прижигания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Удушение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Утопление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Дача алкоголя, наркотиков или ядовитых, одурманивающих препаратов, включая медикаменты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Заточение с лишением еды и питья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Лишение теплой одежды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>
                <a:solidFill>
                  <a:schemeClr val="tx1"/>
                </a:solidFill>
              </a:rPr>
              <a:t>Другие нарушения режима с принуждением к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chemeClr val="tx1"/>
                </a:solidFill>
              </a:rPr>
              <a:t>	исполнению приказов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ru-RU" sz="2000" dirty="0" smtClean="0">
              <a:effectLst>
                <a:outerShdw blurRad="38100" dist="38100" dir="2700000" algn="tl">
                  <a:srgbClr val="666633"/>
                </a:outerShdw>
              </a:effectLst>
            </a:endParaRPr>
          </a:p>
        </p:txBody>
      </p:sp>
      <p:pic>
        <p:nvPicPr>
          <p:cNvPr id="10244" name="Picture 4" descr="i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200">
            <a:off x="5838350" y="2368151"/>
            <a:ext cx="2998928" cy="2236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2731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73074"/>
            <a:ext cx="8359080" cy="14437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b="1" i="1" dirty="0" smtClean="0">
                <a:solidFill>
                  <a:srgbClr val="0070C0"/>
                </a:solidFill>
              </a:rPr>
              <a:t>Психологическое </a:t>
            </a:r>
            <a:r>
              <a:rPr lang="ru-RU" sz="4000" b="1" i="1" dirty="0">
                <a:solidFill>
                  <a:srgbClr val="0070C0"/>
                </a:solidFill>
              </a:rPr>
              <a:t>насилие – эмоционально дурное обращение с детьми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348879"/>
            <a:ext cx="8496622" cy="396619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Отталкивание ребенка родителями, неприятие его, недостаток или отсутствие любви и привязанности к ребенку.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Унижение достоинства, угрозы насилия.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Грубое отношение, постоянная жестокая критика ребенка, оскорбление с использованием ненормативной лексики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Публичное унижение, формирование у него чувства стыда и вины за проявление естественных эмоций (страх, плач, гнев)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Совершение в присутствии ребенка насилия по отношению к супругу или другим детям</a:t>
            </a:r>
          </a:p>
          <a:p>
            <a:pPr algn="just" eaLnBrk="1" hangingPunct="1">
              <a:lnSpc>
                <a:spcPct val="80000"/>
              </a:lnSpc>
              <a:buFontTx/>
              <a:buChar char="-"/>
            </a:pPr>
            <a:r>
              <a:rPr lang="ru-RU" sz="2300" dirty="0" smtClean="0">
                <a:solidFill>
                  <a:schemeClr val="tx1"/>
                </a:solidFill>
              </a:rPr>
              <a:t>Причинение боли домашним животным с целью запугать ребенка.</a:t>
            </a:r>
          </a:p>
        </p:txBody>
      </p:sp>
      <p:pic>
        <p:nvPicPr>
          <p:cNvPr id="14340" name="Picture 4" descr="i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140163"/>
            <a:ext cx="2151653" cy="17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7978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640"/>
            <a:ext cx="8497192" cy="3453417"/>
          </a:xfrm>
        </p:spPr>
        <p:txBody>
          <a:bodyPr>
            <a:normAutofit fontScale="90000"/>
          </a:bodyPr>
          <a:lstStyle/>
          <a:p>
            <a:r>
              <a:rPr lang="ru-RU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	</a:t>
            </a:r>
            <a:r>
              <a:rPr lang="ru-RU" sz="4000" b="1" i="1" dirty="0">
                <a:solidFill>
                  <a:srgbClr val="0070C0"/>
                </a:solidFill>
              </a:rPr>
              <a:t>Пренебрежение основными потребностями ребенка -</a:t>
            </a: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666633"/>
                  </a:outerShdw>
                </a:effectLst>
              </a:rPr>
              <a:t>п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остоянное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или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периодическое неисполнение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родителями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или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лицами,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их заменяющими,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своих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обязанностей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по удовлетворению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потребностей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ребенка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в развитии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и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заботе,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пище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и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крове, медицинской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помощи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и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безопасности, приводящее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к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ухудшению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состояния здоровья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ребенка,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нарушению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его развития или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получению </a:t>
            </a:r>
            <a:r>
              <a:rPr lang="en-US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  <a:t>травмы.</a:t>
            </a:r>
            <a:br>
              <a:rPr lang="ru-RU" sz="2200" dirty="0" smtClean="0">
                <a:effectLst>
                  <a:outerShdw blurRad="38100" dist="38100" dir="2700000" algn="tl">
                    <a:srgbClr val="666633"/>
                  </a:outerShdw>
                </a:effectLst>
              </a:rPr>
            </a:br>
            <a:endParaRPr lang="ru-RU" sz="2400" dirty="0" smtClean="0">
              <a:effectLst>
                <a:outerShdw blurRad="38100" dist="38100" dir="2700000" algn="tl">
                  <a:srgbClr val="666633"/>
                </a:outerShdw>
              </a:effectLst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4005064"/>
            <a:ext cx="8153400" cy="201575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400" dirty="0" smtClean="0"/>
              <a:t>Полная заброшенность ребенка. </a:t>
            </a:r>
            <a:r>
              <a:rPr lang="en-US" sz="2400" dirty="0" smtClean="0"/>
              <a:t> 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Отсутствие правильного питания.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Отсутствие необходимой одежды.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Отсутствие защиты, обучения,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Медицинского </a:t>
            </a:r>
            <a:r>
              <a:rPr lang="ru-RU" sz="2400" dirty="0" smtClean="0"/>
              <a:t>обеспечения, ухода за ребенком </a:t>
            </a:r>
            <a:endParaRPr lang="en-US" sz="24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ru-RU" sz="2400" dirty="0" smtClean="0"/>
              <a:t>(педикулез, дистрофия).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Антисанитарное состояние жилья.</a:t>
            </a:r>
          </a:p>
        </p:txBody>
      </p:sp>
      <p:pic>
        <p:nvPicPr>
          <p:cNvPr id="38916" name="Picture 4" descr="i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345">
            <a:off x="6738062" y="3285658"/>
            <a:ext cx="2200788" cy="15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7" name="Picture 5" descr="Fome pelo mundo - fome na africa - africano faminto - 10-02-0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9224">
            <a:off x="6839961" y="4798763"/>
            <a:ext cx="2316173" cy="188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20265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2592288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Как можно обратиться к уполномоченному по защите прав участников образовательного процесса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924944"/>
            <a:ext cx="8686800" cy="3155181"/>
          </a:xfrm>
        </p:spPr>
        <p:txBody>
          <a:bodyPr/>
          <a:lstStyle/>
          <a:p>
            <a:r>
              <a:rPr lang="ru-RU" dirty="0" smtClean="0"/>
              <a:t>В письменном обращении (заявление на рассмотрение инцидента);</a:t>
            </a:r>
          </a:p>
          <a:p>
            <a:r>
              <a:rPr lang="ru-RU" dirty="0" smtClean="0"/>
              <a:t>По телефону (8-9807730981)</a:t>
            </a:r>
          </a:p>
          <a:p>
            <a:r>
              <a:rPr lang="ru-RU" dirty="0" smtClean="0"/>
              <a:t>В электронном сервисе (</a:t>
            </a:r>
            <a:r>
              <a:rPr lang="en-US" dirty="0"/>
              <a:t>https://</a:t>
            </a:r>
            <a:r>
              <a:rPr lang="en-US" dirty="0" smtClean="0"/>
              <a:t>1963299.mya5.ru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7507817"/>
      </p:ext>
    </p:extLst>
  </p:cSld>
  <p:clrMapOvr>
    <a:masterClrMapping/>
  </p:clrMapOvr>
  <p:transition spd="slow">
    <p:wheel spokes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rgbClr val="0070C0"/>
                </a:solidFill>
              </a:rPr>
              <a:t>Электронный</a:t>
            </a:r>
            <a:r>
              <a:rPr lang="ru-RU" b="1" i="1" dirty="0">
                <a:solidFill>
                  <a:srgbClr val="0070C0"/>
                </a:solidFill>
              </a:rPr>
              <a:t> сервис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801" t="9604" r="30373" b="15619"/>
          <a:stretch/>
        </p:blipFill>
        <p:spPr>
          <a:xfrm>
            <a:off x="827584" y="1484784"/>
            <a:ext cx="7200800" cy="49770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5589240"/>
            <a:ext cx="201622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20742"/>
      </p:ext>
    </p:extLst>
  </p:cSld>
  <p:clrMapOvr>
    <a:masterClrMapping/>
  </p:clrMapOvr>
  <p:transition spd="slow">
    <p:wheel spokes="1"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1395</TotalTime>
  <Words>391</Words>
  <Application>Microsoft Office PowerPoint</Application>
  <PresentationFormat>Экран (4:3)</PresentationFormat>
  <Paragraphs>59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DejaVu Sans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Физическое насилие – действие или бездействие со стороны родителей или других взрослых, в результате которого физическое и умственное здоровье ребенка нарушается или находится под угрозой повреждения.</vt:lpstr>
      <vt:lpstr>Психологическое насилие – эмоционально дурное обращение с детьми</vt:lpstr>
      <vt:lpstr> Пренебрежение основными потребностями ребенка - постоянное  или  периодическое неисполнение  родителями  или  лицами,  их заменяющими,  своих  обязанностей  по удовлетворению  потребностей  ребенка  в развитии  и  заботе,  пище  и  крове, медицинской  помощи  и  безопасности, приводящее  к  ухудшению  состояния здоровья  ребенка,  нарушению  его развития или  получению  травмы. </vt:lpstr>
      <vt:lpstr>Как можно обратиться к уполномоченному по защите прав участников образовательного процесса</vt:lpstr>
      <vt:lpstr>Электронный сервис</vt:lpstr>
      <vt:lpstr>Электронный сервис</vt:lpstr>
      <vt:lpstr>Электронный сервис</vt:lpstr>
      <vt:lpstr>Действия уполномоченного в случае выявления явных признаков жестокого обращения с ребенком</vt:lpstr>
      <vt:lpstr>             Все формы насилия в отношении детей можно предупредить,  и ни одна из них не может быть оправдана!   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школа</dc:creator>
  <cp:lastModifiedBy>Пользователь</cp:lastModifiedBy>
  <cp:revision>143</cp:revision>
  <dcterms:created xsi:type="dcterms:W3CDTF">2009-09-23T12:28:57Z</dcterms:created>
  <dcterms:modified xsi:type="dcterms:W3CDTF">2019-10-28T16:33:46Z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000800a0960100000000010250300207f7000400038000</vt:lpwstr>
  </property>
</Properties>
</file>